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0" r:id="rId2"/>
    <p:sldId id="262" r:id="rId3"/>
    <p:sldId id="266" r:id="rId4"/>
    <p:sldId id="267" r:id="rId5"/>
    <p:sldId id="257" r:id="rId6"/>
    <p:sldId id="264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7"/>
    <p:restoredTop sz="70112"/>
  </p:normalViewPr>
  <p:slideViewPr>
    <p:cSldViewPr snapToGrid="0">
      <p:cViewPr varScale="1">
        <p:scale>
          <a:sx n="108" d="100"/>
          <a:sy n="108" d="100"/>
        </p:scale>
        <p:origin x="2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31783A-BCE9-2C41-8B54-A83B86585E8F}" type="datetimeFigureOut">
              <a:rPr lang="en-US" smtClean="0"/>
              <a:t>8/27/25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69C16-7955-B245-9D67-23F5C9A01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69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Hi there and welcome to our study!</a:t>
            </a:r>
            <a:endParaRPr lang="en-US" dirty="0">
              <a:effectLst/>
            </a:endParaRPr>
          </a:p>
          <a:p>
            <a:pPr marL="457200" rtl="0">
              <a:buNone/>
            </a:pPr>
            <a:endParaRPr lang="en-US" sz="1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this study, we are interested in what babies do when they see themselves and other babies on the screen. Let me walk you through what’s going to happen.</a:t>
            </a:r>
            <a:endParaRPr lang="en-US" dirty="0">
              <a:effectLst/>
            </a:endParaRPr>
          </a:p>
          <a:p>
            <a:pPr marL="457200" rtl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431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First, your child will see an exciting jumping dot moving around the screen; it’s called an attention-getter, because we use it to get your child to attend to the screen.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15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CBCA3-8092-7823-3E2F-AA9D70821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399F2A-EC46-64DA-CEE1-18C2FA2BFB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4AFB4E-28EC-E22B-97BC-A8AEDCE92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Then, for the next 3 minutes, your child will see a live webcam feed of themselves on the screen, with some music playing in the background. </a:t>
            </a:r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Halfway in, the image on the screen will change to a video of ANOTHER infant who’s sitting in front of the screen, just like your child. Your child will see this video for 3 minutes while the music keeps playing.</a:t>
            </a:r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After a total of 6 minutes, right as the music ends, the videos will stop. That’s really all your child will do and see in this study, super simple!</a:t>
            </a:r>
            <a:endParaRPr lang="en-US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CD329B-AF6B-4CC9-2F88-94AEB95604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94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8481C-6A5B-F9B4-488E-F8070BAFD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D3EDC6-759C-9B9E-3C52-DFCB4D4155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3C424A-3994-256E-041D-75E82349C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At the very end, we will ask you a few quick questions to close out the study.</a:t>
            </a:r>
            <a:endParaRPr lang="en-US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5F238-DE24-F339-D663-B9056B789D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03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During the study, there are a few important things to keep in mind:</a:t>
            </a:r>
            <a:endParaRPr lang="en-US" dirty="0">
              <a:effectLst/>
            </a:endParaRPr>
          </a:p>
          <a:p>
            <a:pPr marL="457200" rtl="0">
              <a:buNone/>
            </a:pPr>
            <a:br>
              <a:rPr lang="en-US" dirty="0"/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First, please find a quiet place to complete the study, away from other interesting things.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Make sure your webcam is centered on the screen.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Also, if your setup has more than one monitor, please make sure to use only ONE. 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98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52A82-6524-9F16-D806-AE83D7401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A781A1-888F-5381-E32E-2119FD04DD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EA2DF9-F4CD-B8C7-3CEA-4547AC3A35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Second, please let your child be. Once the live video feed starts, it is very important that you avoid interacting with your child or telling them what to do – we want to observe what your child does on their own.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your child looks at you, you can smile and nod, but please don’t talk or point to the screen or try to change their behavior in any way.</a:t>
            </a:r>
            <a:endParaRPr lang="en-US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558276-B2D9-D720-CC88-F12585553A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116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3D320-9492-AA91-AA7A-6E13B81C9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EF6B7E-6AB9-6B0E-CAA7-FBDCEE1FF1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90791D-E7EF-49DF-B86D-1FDC574EB9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Third, please make sure that the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only face on the screen is your child’s face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 This means you or any other family members should stay out of the camera’s view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There are a few ways to do this.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First, if your child is old enough to sit on their own, you can have them sit in a high chair in front of the camera just like this child! (show image)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Alternatively, if your child is very young, you can hold them and have them face the camera over your shoulder while YOU face away from the camera, like this child! </a:t>
            </a:r>
          </a:p>
          <a:p>
            <a:pPr marL="457200" rtl="0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you have other ideas, that’s great too! The important thing is to make sure that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the child’s face is the only face on the screen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>
              <a:effectLst/>
            </a:endParaRPr>
          </a:p>
          <a:p>
            <a:pPr marL="457200" rtl="0">
              <a:buNone/>
            </a:pPr>
            <a:br>
              <a:rPr lang="en-US" dirty="0"/>
            </a:br>
            <a:r>
              <a:rPr lang="en-US" dirty="0"/>
              <a:t>Lastly,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your child is getting too distracted or distressed at any point, you can stop the session by pressing E on your keyboard. </a:t>
            </a:r>
            <a:endParaRPr lang="en-US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59BA4-5767-DCF5-F8CB-4ECA9F27CD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80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13934-B22A-588F-8E6A-DE448E48E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D6DF43-BCB6-8932-9C11-0166894030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3C0855-BBAE-6004-76AD-3D8F14CFF9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rtl="0">
              <a:buNone/>
            </a:pPr>
            <a:r>
              <a:rPr lang="en-US" dirty="0">
                <a:effectLst/>
              </a:rPr>
              <a:t>Alright - you’re all set! Thank you for participating, and we hope you and your child have fun!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337594-C294-3CDB-41FC-C2E28D3836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69C16-7955-B245-9D67-23F5C9A018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35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A81E5-78CB-A8D8-71FA-2029C2A1B3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3CDF5A-05AA-0ACD-0F4F-2411418D1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DC66A-9DC5-8C8F-5442-722F1657D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8B624-C088-9BCF-0DAA-A42000A8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BEE1E-E9B5-84C4-9974-6BF54453B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666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FC96A-B1BD-E705-3E9A-F8DA42D49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CD2626-E82E-9301-D9A0-80E7562EF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8F58-C042-225D-C5A6-16273DE1F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CB357-9F2D-D6BF-D8B7-DE3C6CBE8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10CD4-E861-C034-897F-A2A7883BD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A383BF-D578-5557-D2E2-D1F09376B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D5FA55-E96C-3B36-6C66-DAD5476DD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3AB9F-203B-8D8E-F929-9E86957D3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E21A2-81CA-D27D-8E45-49A07F47B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B62BB-7AF3-BC1D-7DEB-51CE952DC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445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1E2E0-C2BC-D639-D38B-5F750067D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372C9-C136-9A33-B886-D1EC2ED4A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26A67-31C6-32AC-957D-7F09F028C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FEC23-8476-DBD4-EFEE-5708055D7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61430-BF86-C6D9-1F96-5F2C23AE4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2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EFEB1-3F9E-9D9C-FC5B-8B8B8A8B6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25335-25DE-D018-B53C-6C4028E62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A3916-B5CB-30D9-5B7F-857D21440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ADBB1-916E-746D-77C7-BE3F54568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493CB-7B7C-8E79-F752-FBF55AF84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1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D6723-03D2-DC47-EBC7-883E56D1E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3F00C-6652-F8DB-C76A-6378B8697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679E5-8DCB-FA3D-9F45-42BE7A7F3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C965F-34DF-F140-9B26-4EA5EF9B3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55F34-5D6E-4E91-6855-F601183BC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C8B4C-D4D7-0FEA-C713-5AD87B08F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3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1494A-6209-85AC-E52F-5F370FFB1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8F3E0-D8E0-D0D8-896F-929DEE1D0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87C003-3940-E944-83BC-034C546FF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3A200D-AF44-5E23-F2CC-6DB1A69913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F664C1-DA58-5D41-6A52-495C53AF52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9CBB33-4A5A-0CEB-BF4E-50DA4C8FC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37FEC-6200-9797-922D-9ACF98589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D4950B-6856-BBA2-37C3-9B0A0FC9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421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EBA5D-400F-942A-8D8E-E91600E45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B02300-48CA-2323-1EAA-279BCE60A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DE625A-36F1-50E4-57BF-335729591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3DEA4-F1D6-9B59-6B6C-4C4AC9109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9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0F0B5-A5DA-8425-9FCB-4F03A220F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1B3E46-5058-8A29-033C-58B3CB5A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D6E27-938C-88E2-2CF6-FD32EEC6C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87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7784E-911B-8D58-C25E-96A86E426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A808E-2388-8E9C-F6C6-62775B653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AE093-CDFE-80AC-8D78-F5134FC75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BEC38-DBBF-BAA5-D6BE-377436420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3BE36-593F-A26F-D380-85D4AD5E8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4546B-E3F3-4EB1-20D5-59DAE89C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9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B471-8833-1CCB-BCA8-35187168B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0B050A-B60D-9641-190D-788ECD3520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5BEABA-5866-BAF2-931C-5165F175E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ED367-4AB0-E870-15CF-4DCCA2EC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C43244-2673-0080-92A7-E9BFA425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F5669-17AF-F8C4-7C87-33C174B4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86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5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6A226-2F96-D7AD-04CB-8632B8CA8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5EE98-BCBF-EA55-18F8-F1B77397F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39D32-2D17-684F-43AD-DDE54E277F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199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FE3F9F-8E86-E946-A8BB-17CFF365E0FA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77590-5676-CEF9-E4E9-42D95F499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FD5B7-E537-5D42-B806-5B2D12BE5C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09BEF5-9583-5948-88DC-99F124017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333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.m4a"/><Relationship Id="rId7" Type="http://schemas.openxmlformats.org/officeDocument/2006/relationships/image" Target="../media/image4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3.m4a"/><Relationship Id="rId7" Type="http://schemas.microsoft.com/office/2007/relationships/hdphoto" Target="../media/hdphoto1.wdp"/><Relationship Id="rId12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11" Type="http://schemas.openxmlformats.org/officeDocument/2006/relationships/image" Target="../media/image8.jpe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audio" Target="../media/media5.m4a"/><Relationship Id="rId7" Type="http://schemas.openxmlformats.org/officeDocument/2006/relationships/image" Target="../media/image10.png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6.m4a"/><Relationship Id="rId7" Type="http://schemas.openxmlformats.org/officeDocument/2006/relationships/image" Target="../media/image7.png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audio" Target="../media/media7.m4a"/><Relationship Id="rId7" Type="http://schemas.openxmlformats.org/officeDocument/2006/relationships/image" Target="../media/image3.png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7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aby pointing at a computer screen&#10;&#10;AI-generated content may be incorrect.">
            <a:extLst>
              <a:ext uri="{FF2B5EF4-FFF2-40B4-BE49-F238E27FC236}">
                <a16:creationId xmlns:a16="http://schemas.microsoft.com/office/drawing/2014/main" id="{F2693313-BE55-D62E-CBC3-8A0F802923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" name="Audio 3">
            <a:extLst>
              <a:ext uri="{FF2B5EF4-FFF2-40B4-BE49-F238E27FC236}">
                <a16:creationId xmlns:a16="http://schemas.microsoft.com/office/drawing/2014/main" id="{F3FD6980-8320-894A-85C3-AA177A276B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297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17"/>
    </mc:Choice>
    <mc:Fallback>
      <p:transition spd="slow" advTm="16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A518C-655C-7876-1143-9FCB519A7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2,000+ Free Monitor &amp; Computer Images - Pixabay">
            <a:extLst>
              <a:ext uri="{FF2B5EF4-FFF2-40B4-BE49-F238E27FC236}">
                <a16:creationId xmlns:a16="http://schemas.microsoft.com/office/drawing/2014/main" id="{634DBDEF-E217-AB21-6F60-D34CEE8F2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637" y="1744354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DDC6C0-6DA0-EA69-2A19-96E6A1921CC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2513" t="17761" r="42751" b="56653"/>
          <a:stretch/>
        </p:blipFill>
        <p:spPr>
          <a:xfrm>
            <a:off x="5359184" y="2267760"/>
            <a:ext cx="1390019" cy="1356390"/>
          </a:xfrm>
          <a:prstGeom prst="rect">
            <a:avLst/>
          </a:prstGeom>
          <a:ln>
            <a:noFill/>
          </a:ln>
        </p:spPr>
      </p:pic>
      <p:sp>
        <p:nvSpPr>
          <p:cNvPr id="9" name="Curved Down Arrow 8">
            <a:extLst>
              <a:ext uri="{FF2B5EF4-FFF2-40B4-BE49-F238E27FC236}">
                <a16:creationId xmlns:a16="http://schemas.microsoft.com/office/drawing/2014/main" id="{0A5C0E96-C63C-7441-F745-6AA893CA2FA8}"/>
              </a:ext>
            </a:extLst>
          </p:cNvPr>
          <p:cNvSpPr/>
          <p:nvPr/>
        </p:nvSpPr>
        <p:spPr>
          <a:xfrm rot="16364722">
            <a:off x="5026366" y="2145463"/>
            <a:ext cx="899802" cy="715992"/>
          </a:xfrm>
          <a:prstGeom prst="curvedDownArrow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Down Arrow 9">
            <a:extLst>
              <a:ext uri="{FF2B5EF4-FFF2-40B4-BE49-F238E27FC236}">
                <a16:creationId xmlns:a16="http://schemas.microsoft.com/office/drawing/2014/main" id="{150E88A4-36DE-6D2E-3442-5F038900CE68}"/>
              </a:ext>
            </a:extLst>
          </p:cNvPr>
          <p:cNvSpPr/>
          <p:nvPr/>
        </p:nvSpPr>
        <p:spPr>
          <a:xfrm rot="5400000">
            <a:off x="6299302" y="2945780"/>
            <a:ext cx="899802" cy="715992"/>
          </a:xfrm>
          <a:prstGeom prst="curved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049405-9BD2-357E-BC02-912C01293D4E}"/>
              </a:ext>
            </a:extLst>
          </p:cNvPr>
          <p:cNvSpPr txBox="1"/>
          <p:nvPr/>
        </p:nvSpPr>
        <p:spPr>
          <a:xfrm>
            <a:off x="3521590" y="5406218"/>
            <a:ext cx="5065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Attention-getter (~10 seconds)</a:t>
            </a:r>
          </a:p>
        </p:txBody>
      </p:sp>
      <p:pic>
        <p:nvPicPr>
          <p:cNvPr id="3" name="Audio 2">
            <a:extLst>
              <a:ext uri="{FF2B5EF4-FFF2-40B4-BE49-F238E27FC236}">
                <a16:creationId xmlns:a16="http://schemas.microsoft.com/office/drawing/2014/main" id="{09F1F5CA-FA7D-308C-FD71-9CD382E9C25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67945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69"/>
    </mc:Choice>
    <mc:Fallback>
      <p:transition spd="slow" advTm="14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1" grpId="0"/>
      <p:bldP spid="11" grpId="1"/>
      <p:bldP spid="11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7BAD0-24C2-64AB-A254-C897485B2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2" descr="Premium Vector | Note Music Icon Vector Design">
            <a:extLst>
              <a:ext uri="{FF2B5EF4-FFF2-40B4-BE49-F238E27FC236}">
                <a16:creationId xmlns:a16="http://schemas.microsoft.com/office/drawing/2014/main" id="{6C0BE875-1AFF-31A2-833C-5A6F9B076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9167" b="80833" l="18056" r="77500">
                        <a14:foregroundMark x1="45278" y1="37778" x2="45278" y2="37778"/>
                        <a14:foregroundMark x1="56944" y1="40556" x2="56944" y2="40556"/>
                        <a14:foregroundMark x1="47222" y1="37222" x2="47222" y2="37222"/>
                        <a14:foregroundMark x1="59167" y1="40556" x2="59167" y2="40556"/>
                        <a14:foregroundMark x1="62222" y1="38333" x2="46389" y2="34444"/>
                        <a14:foregroundMark x1="67778" y1="51944" x2="77500" y2="39444"/>
                        <a14:backgroundMark x1="1944" y1="41389" x2="1944" y2="41389"/>
                        <a14:backgroundMark x1="1944" y1="9167" x2="3611" y2="74722"/>
                        <a14:backgroundMark x1="3611" y1="74722" x2="29167" y2="94722"/>
                        <a14:backgroundMark x1="29167" y1="94722" x2="65556" y2="93611"/>
                        <a14:backgroundMark x1="65556" y1="93611" x2="93889" y2="75278"/>
                        <a14:backgroundMark x1="93889" y1="75278" x2="89722" y2="12222"/>
                        <a14:backgroundMark x1="89722" y1="12222" x2="7500" y2="5556"/>
                        <a14:backgroundMark x1="20833" y1="26944" x2="51667" y2="17222"/>
                        <a14:backgroundMark x1="51667" y1="17222" x2="75833" y2="31667"/>
                        <a14:backgroundMark x1="14722" y1="77500" x2="47500" y2="78611"/>
                        <a14:backgroundMark x1="47500" y1="78611" x2="73333" y2="60833"/>
                        <a14:backgroundMark x1="73333" y1="60833" x2="74167" y2="586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04" t="11594" r="18076" b="11241"/>
          <a:stretch/>
        </p:blipFill>
        <p:spPr bwMode="auto">
          <a:xfrm>
            <a:off x="3147345" y="510179"/>
            <a:ext cx="1087792" cy="118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521E37-1722-D0AC-107D-BB76DE602EE8}"/>
              </a:ext>
            </a:extLst>
          </p:cNvPr>
          <p:cNvSpPr txBox="1"/>
          <p:nvPr/>
        </p:nvSpPr>
        <p:spPr>
          <a:xfrm>
            <a:off x="6226492" y="870089"/>
            <a:ext cx="4338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~3 min</a:t>
            </a:r>
          </a:p>
        </p:txBody>
      </p:sp>
      <p:pic>
        <p:nvPicPr>
          <p:cNvPr id="13" name="Picture 12" descr="2,000+ Free Monitor &amp; Computer Images - Pixabay">
            <a:extLst>
              <a:ext uri="{FF2B5EF4-FFF2-40B4-BE49-F238E27FC236}">
                <a16:creationId xmlns:a16="http://schemas.microsoft.com/office/drawing/2014/main" id="{9EC43F95-D0C7-6A83-4BC8-88F2004E5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637" y="1739067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Rec White Transparent, Rec Icon Transparent Background, Rec, Icon, Button  PNG Image For Free Download">
            <a:extLst>
              <a:ext uri="{FF2B5EF4-FFF2-40B4-BE49-F238E27FC236}">
                <a16:creationId xmlns:a16="http://schemas.microsoft.com/office/drawing/2014/main" id="{A46B3BFC-B6A4-5611-22AC-E25D2A48B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9720" y="104644"/>
            <a:ext cx="1992559" cy="1992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50D6E67-2CF2-235B-97F7-3BACA740D8D3}"/>
              </a:ext>
            </a:extLst>
          </p:cNvPr>
          <p:cNvSpPr txBox="1"/>
          <p:nvPr/>
        </p:nvSpPr>
        <p:spPr>
          <a:xfrm>
            <a:off x="3116251" y="6208059"/>
            <a:ext cx="5959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</a:rPr>
              <a:t>ends automatically</a:t>
            </a:r>
          </a:p>
        </p:txBody>
      </p:sp>
      <p:pic>
        <p:nvPicPr>
          <p:cNvPr id="6146" name="Picture 2" descr="Little boy Pointing at Camera Smiling, Portrait Of Infant Boy Seated in  baby chair">
            <a:extLst>
              <a:ext uri="{FF2B5EF4-FFF2-40B4-BE49-F238E27FC236}">
                <a16:creationId xmlns:a16="http://schemas.microsoft.com/office/drawing/2014/main" id="{E613D546-1268-89F4-8BB1-AC416BEA07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t="396" b="5404"/>
          <a:stretch/>
        </p:blipFill>
        <p:spPr bwMode="auto">
          <a:xfrm>
            <a:off x="4087906" y="1870004"/>
            <a:ext cx="4058980" cy="203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A45459-1190-FC35-734C-9F8B73AE16A1}"/>
              </a:ext>
            </a:extLst>
          </p:cNvPr>
          <p:cNvSpPr txBox="1"/>
          <p:nvPr/>
        </p:nvSpPr>
        <p:spPr>
          <a:xfrm>
            <a:off x="2348743" y="5295325"/>
            <a:ext cx="37472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view SELF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E57817-C7D8-B880-6AD0-909617B7503E}"/>
              </a:ext>
            </a:extLst>
          </p:cNvPr>
          <p:cNvSpPr txBox="1"/>
          <p:nvPr/>
        </p:nvSpPr>
        <p:spPr>
          <a:xfrm>
            <a:off x="6229481" y="5295324"/>
            <a:ext cx="37472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view OTHER INFANT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C6DC4ED-352B-1FBF-4C5D-57D4F2C445E5}"/>
              </a:ext>
            </a:extLst>
          </p:cNvPr>
          <p:cNvCxnSpPr/>
          <p:nvPr/>
        </p:nvCxnSpPr>
        <p:spPr>
          <a:xfrm>
            <a:off x="5135890" y="5510936"/>
            <a:ext cx="1416424" cy="0"/>
          </a:xfrm>
          <a:prstGeom prst="straightConnector1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26" name="Picture 2" descr="A baby waving at the camera with a hand waving | Premium AI-generated image">
            <a:extLst>
              <a:ext uri="{FF2B5EF4-FFF2-40B4-BE49-F238E27FC236}">
                <a16:creationId xmlns:a16="http://schemas.microsoft.com/office/drawing/2014/main" id="{B5EE7202-5900-8CAD-748F-CB7FC9459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" t="2817" b="5133"/>
          <a:stretch>
            <a:fillRect/>
          </a:stretch>
        </p:blipFill>
        <p:spPr bwMode="auto">
          <a:xfrm>
            <a:off x="4094218" y="1861412"/>
            <a:ext cx="4058980" cy="2126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937BFC92-FE78-80BE-2470-9EA30FBDC4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94061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40"/>
    </mc:Choice>
    <mc:Fallback>
      <p:transition spd="slow" advTm="39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2" grpId="0"/>
      <p:bldP spid="17" grpId="0"/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39718-9C90-57D1-422A-0BD6CD426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2,000+ Free Monitor &amp; Computer Images - Pixabay">
            <a:extLst>
              <a:ext uri="{FF2B5EF4-FFF2-40B4-BE49-F238E27FC236}">
                <a16:creationId xmlns:a16="http://schemas.microsoft.com/office/drawing/2014/main" id="{C4ABBD41-AC6F-A913-D888-3474C4AAD2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3902" y="1448857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Vertical Scroll 18">
            <a:extLst>
              <a:ext uri="{FF2B5EF4-FFF2-40B4-BE49-F238E27FC236}">
                <a16:creationId xmlns:a16="http://schemas.microsoft.com/office/drawing/2014/main" id="{47F652CD-1FB9-555E-34F6-2985CBA7BCB7}"/>
              </a:ext>
            </a:extLst>
          </p:cNvPr>
          <p:cNvSpPr/>
          <p:nvPr/>
        </p:nvSpPr>
        <p:spPr>
          <a:xfrm>
            <a:off x="5577557" y="1844150"/>
            <a:ext cx="1711414" cy="1502904"/>
          </a:xfrm>
          <a:prstGeom prst="verticalScroll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Questions</a:t>
            </a:r>
          </a:p>
        </p:txBody>
      </p:sp>
      <p:pic>
        <p:nvPicPr>
          <p:cNvPr id="3" name="Audio 2">
            <a:extLst>
              <a:ext uri="{FF2B5EF4-FFF2-40B4-BE49-F238E27FC236}">
                <a16:creationId xmlns:a16="http://schemas.microsoft.com/office/drawing/2014/main" id="{9915F6D5-17CB-27EC-4F8D-FC2454BB00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336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73"/>
    </mc:Choice>
    <mc:Fallback>
      <p:transition spd="slow" advTm="6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o distractions">
            <a:extLst>
              <a:ext uri="{FF2B5EF4-FFF2-40B4-BE49-F238E27FC236}">
                <a16:creationId xmlns:a16="http://schemas.microsoft.com/office/drawing/2014/main" id="{8E7AC92B-020F-49BE-600C-13885690F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526" y="2154789"/>
            <a:ext cx="8154948" cy="25484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Center camera">
            <a:extLst>
              <a:ext uri="{FF2B5EF4-FFF2-40B4-BE49-F238E27FC236}">
                <a16:creationId xmlns:a16="http://schemas.microsoft.com/office/drawing/2014/main" id="{FAC190F2-6AED-B5EB-95E7-9B3E5B3D6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340" y="2154788"/>
            <a:ext cx="9055390" cy="25484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Turn off monitor">
            <a:extLst>
              <a:ext uri="{FF2B5EF4-FFF2-40B4-BE49-F238E27FC236}">
                <a16:creationId xmlns:a16="http://schemas.microsoft.com/office/drawing/2014/main" id="{731D8912-A5A8-3D39-DC4C-A10106379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179" y="2183363"/>
            <a:ext cx="10261642" cy="25484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FC5AF17-4027-C290-13F1-281D7FBCF95A}"/>
              </a:ext>
            </a:extLst>
          </p:cNvPr>
          <p:cNvSpPr txBox="1"/>
          <p:nvPr/>
        </p:nvSpPr>
        <p:spPr>
          <a:xfrm>
            <a:off x="420243" y="1462289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Quiet place with minimal distractions (e.g., no toys, siblings, pets, windows)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46C9CD-F4A5-C2AE-0954-B6DF37BF553E}"/>
              </a:ext>
            </a:extLst>
          </p:cNvPr>
          <p:cNvSpPr txBox="1"/>
          <p:nvPr/>
        </p:nvSpPr>
        <p:spPr>
          <a:xfrm>
            <a:off x="550685" y="1462289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Webcam should be centered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497AD2-8615-7459-DA85-4EDCDBA0BFAB}"/>
              </a:ext>
            </a:extLst>
          </p:cNvPr>
          <p:cNvSpPr txBox="1"/>
          <p:nvPr/>
        </p:nvSpPr>
        <p:spPr>
          <a:xfrm>
            <a:off x="677730" y="1458298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Use only ONE monitor (turn others off)</a:t>
            </a:r>
          </a:p>
        </p:txBody>
      </p:sp>
      <p:pic>
        <p:nvPicPr>
          <p:cNvPr id="11" name="Audio 10">
            <a:extLst>
              <a:ext uri="{FF2B5EF4-FFF2-40B4-BE49-F238E27FC236}">
                <a16:creationId xmlns:a16="http://schemas.microsoft.com/office/drawing/2014/main" id="{0688EF6E-566D-B71A-75B4-BF25373B7A4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5316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77"/>
    </mc:Choice>
    <mc:Fallback>
      <p:transition spd="slow" advTm="314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3" grpId="0"/>
      <p:bldP spid="23" grpId="1"/>
      <p:bldP spid="2" grpId="0"/>
      <p:bldP spid="2" grpId="1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0B30D-9950-B0F7-29F0-78C2F7492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2,000+ Free Monitor &amp; Computer Images - Pixabay">
            <a:extLst>
              <a:ext uri="{FF2B5EF4-FFF2-40B4-BE49-F238E27FC236}">
                <a16:creationId xmlns:a16="http://schemas.microsoft.com/office/drawing/2014/main" id="{53174226-9C5B-942A-143C-1A3DB8B68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637" y="1739067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Little boy Pointing at Camera Smiling, Portrait Of Infant Boy Seated in  baby chair">
            <a:extLst>
              <a:ext uri="{FF2B5EF4-FFF2-40B4-BE49-F238E27FC236}">
                <a16:creationId xmlns:a16="http://schemas.microsoft.com/office/drawing/2014/main" id="{447F200F-A11A-A3B7-CACB-59379D9A20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t="396" b="5404"/>
          <a:stretch/>
        </p:blipFill>
        <p:spPr bwMode="auto">
          <a:xfrm>
            <a:off x="4087906" y="1870004"/>
            <a:ext cx="4058980" cy="203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414F8D-DE51-8B3D-6956-827A26B45F79}"/>
              </a:ext>
            </a:extLst>
          </p:cNvPr>
          <p:cNvSpPr txBox="1"/>
          <p:nvPr/>
        </p:nvSpPr>
        <p:spPr>
          <a:xfrm>
            <a:off x="489516" y="1039206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Please avoid interrupting your child’s responses or telling them what to do!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952E4C5F-56F1-7AD4-8633-0E1D9E47AAC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3130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85"/>
    </mc:Choice>
    <mc:Fallback>
      <p:transition spd="slow" advTm="24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D96E7-F306-8017-DECC-F949A15CC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22B2C71-031B-1847-AE76-5483CE4CBF46}"/>
              </a:ext>
            </a:extLst>
          </p:cNvPr>
          <p:cNvSpPr txBox="1"/>
          <p:nvPr/>
        </p:nvSpPr>
        <p:spPr>
          <a:xfrm>
            <a:off x="10301046" y="5993245"/>
            <a:ext cx="224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to stop!</a:t>
            </a:r>
          </a:p>
        </p:txBody>
      </p:sp>
      <p:pic>
        <p:nvPicPr>
          <p:cNvPr id="2050" name="Picture 2" descr="Tombol E Keyboard Hitam Foto Stok - Unduh Gambar Sekarang - Alfabet,  Bilangan, Data - iStock">
            <a:extLst>
              <a:ext uri="{FF2B5EF4-FFF2-40B4-BE49-F238E27FC236}">
                <a16:creationId xmlns:a16="http://schemas.microsoft.com/office/drawing/2014/main" id="{9AD692B6-CCBD-3DDE-F4F5-B8235BF0DA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2" t="7475" r="4551" b="6796"/>
          <a:stretch/>
        </p:blipFill>
        <p:spPr bwMode="auto">
          <a:xfrm>
            <a:off x="9283700" y="5206999"/>
            <a:ext cx="1409700" cy="134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0" descr="2,000+ Free Monitor &amp; Computer Images - Pixabay">
            <a:extLst>
              <a:ext uri="{FF2B5EF4-FFF2-40B4-BE49-F238E27FC236}">
                <a16:creationId xmlns:a16="http://schemas.microsoft.com/office/drawing/2014/main" id="{B5261C19-EB77-66C4-C228-B474E6941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637" y="1744354"/>
            <a:ext cx="4338725" cy="336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erson holding a baby&#10;&#10;AI-generated content may be incorrect.">
            <a:extLst>
              <a:ext uri="{FF2B5EF4-FFF2-40B4-BE49-F238E27FC236}">
                <a16:creationId xmlns:a16="http://schemas.microsoft.com/office/drawing/2014/main" id="{83CE6A4D-B419-E255-9D8C-F6DF4E0C3D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04507" y="1936172"/>
            <a:ext cx="2382983" cy="19361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77DADF-7FCB-6380-F535-2F4E330F2AA1}"/>
              </a:ext>
            </a:extLst>
          </p:cNvPr>
          <p:cNvSpPr txBox="1"/>
          <p:nvPr/>
        </p:nvSpPr>
        <p:spPr>
          <a:xfrm>
            <a:off x="489516" y="1039206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Please make sure your child’s face is the only face on the screen!</a:t>
            </a:r>
          </a:p>
        </p:txBody>
      </p:sp>
      <p:pic>
        <p:nvPicPr>
          <p:cNvPr id="3" name="Picture 2" descr="Little boy Pointing at Camera Smiling, Portrait Of Infant Boy Seated in  baby chair">
            <a:extLst>
              <a:ext uri="{FF2B5EF4-FFF2-40B4-BE49-F238E27FC236}">
                <a16:creationId xmlns:a16="http://schemas.microsoft.com/office/drawing/2014/main" id="{13AC14E4-ECE3-B54C-FA33-9D94F22A12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t="396" b="5404"/>
          <a:stretch/>
        </p:blipFill>
        <p:spPr bwMode="auto">
          <a:xfrm>
            <a:off x="4066508" y="1884955"/>
            <a:ext cx="4058980" cy="203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E2BB3285-AC6B-8AC0-9152-7F127ECCB4E2}"/>
              </a:ext>
            </a:extLst>
          </p:cNvPr>
          <p:cNvSpPr txBox="1"/>
          <p:nvPr/>
        </p:nvSpPr>
        <p:spPr>
          <a:xfrm>
            <a:off x="234355" y="1039205"/>
            <a:ext cx="117232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Option 1: Your child can sit on a high chair in front of the camera by themselves!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46FF4B8-2DFC-4DD0-7962-248469E6AE39}"/>
              </a:ext>
            </a:extLst>
          </p:cNvPr>
          <p:cNvSpPr txBox="1"/>
          <p:nvPr/>
        </p:nvSpPr>
        <p:spPr>
          <a:xfrm>
            <a:off x="738899" y="1039205"/>
            <a:ext cx="1096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Option 2: You can hold your child over your shoulder while facing away!</a:t>
            </a:r>
          </a:p>
        </p:txBody>
      </p:sp>
      <p:pic>
        <p:nvPicPr>
          <p:cNvPr id="11" name="Audio 10">
            <a:extLst>
              <a:ext uri="{FF2B5EF4-FFF2-40B4-BE49-F238E27FC236}">
                <a16:creationId xmlns:a16="http://schemas.microsoft.com/office/drawing/2014/main" id="{97DA99E3-B1AE-C4EF-B8E1-C47005423BE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86750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14"/>
    </mc:Choice>
    <mc:Fallback>
      <p:transition spd="slow" advTm="56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8" grpId="0"/>
      <p:bldP spid="6" grpId="0"/>
      <p:bldP spid="6" grpId="1"/>
      <p:bldP spid="6" grpId="2"/>
      <p:bldP spid="35" grpId="0"/>
      <p:bldP spid="35" grpId="1"/>
      <p:bldP spid="36" grpId="0"/>
      <p:bldP spid="3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6EEC7-7E58-BB05-F865-36A281ECD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aby pointing at a computer screen&#10;&#10;AI-generated content may be incorrect.">
            <a:extLst>
              <a:ext uri="{FF2B5EF4-FFF2-40B4-BE49-F238E27FC236}">
                <a16:creationId xmlns:a16="http://schemas.microsoft.com/office/drawing/2014/main" id="{71323DD5-3D74-6F2A-839C-5BEE615425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93493B-19DA-9C51-DF1D-36226897DE9E}"/>
              </a:ext>
            </a:extLst>
          </p:cNvPr>
          <p:cNvSpPr txBox="1"/>
          <p:nvPr/>
        </p:nvSpPr>
        <p:spPr>
          <a:xfrm>
            <a:off x="6286500" y="5529355"/>
            <a:ext cx="5746750" cy="1193801"/>
          </a:xfrm>
          <a:prstGeom prst="roundRect">
            <a:avLst/>
          </a:prstGeom>
          <a:solidFill>
            <a:srgbClr val="FFFFFF">
              <a:alpha val="69804"/>
            </a:srgbClr>
          </a:solidFill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b="1" dirty="0"/>
              <a:t>Press ‘continue’ to start!</a:t>
            </a:r>
            <a:br>
              <a:rPr lang="en-US" sz="2400" b="1" dirty="0"/>
            </a:br>
            <a:r>
              <a:rPr lang="en-US" sz="2400" b="1" dirty="0"/>
              <a:t>We hope you and your child have fun!</a:t>
            </a:r>
            <a:endParaRPr lang="en-US" sz="2400" b="1" u="sng" dirty="0"/>
          </a:p>
        </p:txBody>
      </p:sp>
      <p:pic>
        <p:nvPicPr>
          <p:cNvPr id="3" name="Audio 2">
            <a:extLst>
              <a:ext uri="{FF2B5EF4-FFF2-40B4-BE49-F238E27FC236}">
                <a16:creationId xmlns:a16="http://schemas.microsoft.com/office/drawing/2014/main" id="{9EE1A285-2A35-839E-69CF-B564D218F88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4499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28"/>
    </mc:Choice>
    <mc:Fallback>
      <p:transition spd="slow" advTm="8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5" grpId="2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3.5|3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7.1|8.1|15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8.1|1|4.6|1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5.5|6.5|1.4|3.8|2.1|7.3|13.3|8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8|4.6|9.6|9.4|15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5.5|6.5|1.4|3.8|2.1|7.3|13.3|8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556</TotalTime>
  <Words>672</Words>
  <Application>Microsoft Macintosh PowerPoint</Application>
  <PresentationFormat>Widescreen</PresentationFormat>
  <Paragraphs>49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Adani Bennett Abutto</dc:creator>
  <cp:lastModifiedBy>Adani Bennett Abutto</cp:lastModifiedBy>
  <cp:revision>296</cp:revision>
  <dcterms:created xsi:type="dcterms:W3CDTF">2025-03-06T19:57:43Z</dcterms:created>
  <dcterms:modified xsi:type="dcterms:W3CDTF">2025-08-27T19:01:45Z</dcterms:modified>
</cp:coreProperties>
</file>

<file path=docProps/thumbnail.jpeg>
</file>